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30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94343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2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6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03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452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44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764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04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3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7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3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9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7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6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1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5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Informatikai eszközök a </a:t>
            </a:r>
            <a:r>
              <a:rPr lang="hu-HU" dirty="0" err="1" smtClean="0"/>
              <a:t>XX.században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610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34533" y="520699"/>
            <a:ext cx="7704667" cy="889001"/>
          </a:xfrm>
        </p:spPr>
        <p:txBody>
          <a:bodyPr/>
          <a:lstStyle/>
          <a:p>
            <a:r>
              <a:rPr lang="hu-HU" dirty="0" smtClean="0"/>
              <a:t>A 3. generáció (1965-1971)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07533" y="1600200"/>
            <a:ext cx="7704667" cy="4445000"/>
          </a:xfrm>
        </p:spPr>
        <p:txBody>
          <a:bodyPr/>
          <a:lstStyle/>
          <a:p>
            <a:r>
              <a:rPr lang="hu-HU" dirty="0" smtClean="0"/>
              <a:t>Integrált áramköröket használnak (IC)</a:t>
            </a:r>
            <a:r>
              <a:rPr lang="hu-HU" dirty="0" smtClean="0">
                <a:sym typeface="Wingdings" panose="05000000000000000000" pitchFamily="2" charset="2"/>
              </a:rPr>
              <a:t>több elektronikai egység (tranzisztor) egybeépítve, kicsinyítve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Az IC alkalmazása radikálisan </a:t>
            </a:r>
            <a:r>
              <a:rPr lang="hu-HU" dirty="0" smtClean="0">
                <a:sym typeface="Wingdings" panose="05000000000000000000" pitchFamily="2" charset="2"/>
              </a:rPr>
              <a:t>csökkenti </a:t>
            </a:r>
            <a:r>
              <a:rPr lang="hu-HU" dirty="0" smtClean="0">
                <a:sym typeface="Wingdings" panose="05000000000000000000" pitchFamily="2" charset="2"/>
              </a:rPr>
              <a:t>a méretet és energiafogyasztását.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Egyre többféle programozási nyelv jelenik meg </a:t>
            </a:r>
            <a:r>
              <a:rPr lang="hu-HU" dirty="0">
                <a:sym typeface="Wingdings" panose="05000000000000000000" pitchFamily="2" charset="2"/>
              </a:rPr>
              <a:t>(</a:t>
            </a:r>
            <a:r>
              <a:rPr lang="hu-HU" dirty="0" err="1">
                <a:sym typeface="Wingdings" panose="05000000000000000000" pitchFamily="2" charset="2"/>
              </a:rPr>
              <a:t>Cobol</a:t>
            </a:r>
            <a:r>
              <a:rPr lang="hu-HU" dirty="0">
                <a:sym typeface="Wingdings" panose="05000000000000000000" pitchFamily="2" charset="2"/>
              </a:rPr>
              <a:t>, </a:t>
            </a:r>
            <a:r>
              <a:rPr lang="hu-HU" dirty="0" err="1">
                <a:sym typeface="Wingdings" panose="05000000000000000000" pitchFamily="2" charset="2"/>
              </a:rPr>
              <a:t>Algol</a:t>
            </a:r>
            <a:r>
              <a:rPr lang="hu-HU" dirty="0">
                <a:sym typeface="Wingdings" panose="05000000000000000000" pitchFamily="2" charset="2"/>
              </a:rPr>
              <a:t>, BASIC</a:t>
            </a:r>
            <a:r>
              <a:rPr lang="hu-HU" dirty="0" smtClean="0">
                <a:sym typeface="Wingdings" panose="05000000000000000000" pitchFamily="2" charset="2"/>
              </a:rPr>
              <a:t>)</a:t>
            </a:r>
          </a:p>
          <a:p>
            <a:r>
              <a:rPr lang="hu-HU" smtClean="0">
                <a:sym typeface="Wingdings" panose="05000000000000000000" pitchFamily="2" charset="2"/>
              </a:rPr>
              <a:t>Megjelennek </a:t>
            </a:r>
            <a:r>
              <a:rPr lang="hu-HU" dirty="0" smtClean="0">
                <a:sym typeface="Wingdings" panose="05000000000000000000" pitchFamily="2" charset="2"/>
              </a:rPr>
              <a:t>a grafikus monitorok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Az operációs rendszerek is megjelennek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16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9607" y="228599"/>
            <a:ext cx="7704667" cy="1219201"/>
          </a:xfrm>
        </p:spPr>
        <p:txBody>
          <a:bodyPr/>
          <a:lstStyle/>
          <a:p>
            <a:r>
              <a:rPr lang="hu-HU" dirty="0" smtClean="0"/>
              <a:t>Integrált áramkör (IC)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 descr="https://upload.wikimedia.org/wikipedia/commons/a/a9/WM_WM8775SEDS-A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533" y="1295401"/>
            <a:ext cx="6790267" cy="509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8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7233" y="12700"/>
            <a:ext cx="7704667" cy="1358900"/>
          </a:xfrm>
        </p:spPr>
        <p:txBody>
          <a:bodyPr/>
          <a:lstStyle/>
          <a:p>
            <a:r>
              <a:rPr lang="hu-HU" dirty="0" smtClean="0"/>
              <a:t>3. </a:t>
            </a:r>
            <a:r>
              <a:rPr lang="hu-HU" dirty="0"/>
              <a:t>g</a:t>
            </a:r>
            <a:r>
              <a:rPr lang="hu-HU" dirty="0" smtClean="0"/>
              <a:t>enerációs számítógép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http://users.atw.hu/infoteszt/tananyag/6-osztaly/A%20PC-rol/ibm36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00" y="1587500"/>
            <a:ext cx="7200900" cy="482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94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48833" y="152399"/>
            <a:ext cx="7704667" cy="1485901"/>
          </a:xfrm>
        </p:spPr>
        <p:txBody>
          <a:bodyPr/>
          <a:lstStyle/>
          <a:p>
            <a:r>
              <a:rPr lang="hu-HU" dirty="0" smtClean="0"/>
              <a:t>4. Generáció (1972-1990)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638300"/>
            <a:ext cx="7704667" cy="4628216"/>
          </a:xfrm>
        </p:spPr>
        <p:txBody>
          <a:bodyPr>
            <a:normAutofit/>
          </a:bodyPr>
          <a:lstStyle/>
          <a:p>
            <a:r>
              <a:rPr lang="hu-HU" dirty="0" smtClean="0"/>
              <a:t>Megjelennek a </a:t>
            </a:r>
            <a:r>
              <a:rPr lang="hu-HU" dirty="0" err="1" smtClean="0"/>
              <a:t>CHIP-ek</a:t>
            </a:r>
            <a:r>
              <a:rPr lang="hu-HU" dirty="0" smtClean="0">
                <a:sym typeface="Wingdings" panose="05000000000000000000" pitchFamily="2" charset="2"/>
              </a:rPr>
              <a:t> egy egységbe épített nagyon sok áramköri elem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Megjelenik az első mikroprocesszor (INTEL 4004) 2300 tranzisztorból áll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Egyre csökken az előállítási költség személyi használtra is terveznek gépet otthonra (személyi számítógép)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Egyre kisebb méret, egyre nagyobb teljesítmény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Megjelenik a billentyűzet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Létrehozzák az első számítógépek közötti hálózatot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47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431800"/>
            <a:ext cx="7704667" cy="1549400"/>
          </a:xfrm>
        </p:spPr>
        <p:txBody>
          <a:bodyPr/>
          <a:lstStyle/>
          <a:p>
            <a:r>
              <a:rPr lang="hu-HU" dirty="0" smtClean="0"/>
              <a:t>Az első mikroprocesszor</a:t>
            </a:r>
            <a:br>
              <a:rPr lang="hu-HU" dirty="0" smtClean="0"/>
            </a:br>
            <a:r>
              <a:rPr lang="hu-HU" dirty="0" smtClean="0"/>
              <a:t> (Intel 4004)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 descr="Intel 4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2009775"/>
            <a:ext cx="3848100" cy="370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2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127001"/>
            <a:ext cx="7704667" cy="1981200"/>
          </a:xfrm>
        </p:spPr>
        <p:txBody>
          <a:bodyPr/>
          <a:lstStyle/>
          <a:p>
            <a:r>
              <a:rPr lang="hu-HU" dirty="0" smtClean="0"/>
              <a:t>Az első otthonra tervezett gép az </a:t>
            </a:r>
            <a:r>
              <a:rPr lang="hu-HU" dirty="0"/>
              <a:t>A</a:t>
            </a:r>
            <a:r>
              <a:rPr lang="hu-HU" dirty="0" smtClean="0"/>
              <a:t>pple—</a:t>
            </a:r>
            <a:r>
              <a:rPr lang="hu-HU" dirty="0" err="1" smtClean="0"/>
              <a:t>től</a:t>
            </a:r>
            <a:r>
              <a:rPr lang="hu-HU" dirty="0" smtClean="0"/>
              <a:t> (1976)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146" name="Picture 2" descr="Apple I 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253" y="1841500"/>
            <a:ext cx="6668804" cy="405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217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IBM személyi számítógépe-1981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298700"/>
            <a:ext cx="7704667" cy="3701116"/>
          </a:xfrm>
        </p:spPr>
        <p:txBody>
          <a:bodyPr/>
          <a:lstStyle/>
          <a:p>
            <a:r>
              <a:rPr lang="hu-HU" dirty="0" smtClean="0"/>
              <a:t>8 kbyte memória</a:t>
            </a:r>
          </a:p>
          <a:p>
            <a:r>
              <a:rPr lang="hu-HU" dirty="0" smtClean="0"/>
              <a:t>BIOS- beépített alap program</a:t>
            </a:r>
          </a:p>
          <a:p>
            <a:r>
              <a:rPr lang="hu-HU" dirty="0" smtClean="0"/>
              <a:t>MDA monitor(csak szöveg megjelenítése)</a:t>
            </a:r>
          </a:p>
          <a:p>
            <a:r>
              <a:rPr lang="hu-HU" dirty="0" smtClean="0"/>
              <a:t>Microsoft (Bill </a:t>
            </a:r>
            <a:r>
              <a:rPr lang="hu-HU" dirty="0" err="1"/>
              <a:t>G</a:t>
            </a:r>
            <a:r>
              <a:rPr lang="hu-HU" dirty="0" err="1" smtClean="0"/>
              <a:t>ates</a:t>
            </a:r>
            <a:r>
              <a:rPr lang="hu-HU" dirty="0" smtClean="0"/>
              <a:t>) operációs rendszere (MS-DOS)</a:t>
            </a:r>
          </a:p>
          <a:p>
            <a:r>
              <a:rPr lang="hu-HU" dirty="0" smtClean="0"/>
              <a:t>Olcsóbb mint az Apple gépe </a:t>
            </a:r>
            <a:r>
              <a:rPr lang="hu-HU" dirty="0"/>
              <a:t>(</a:t>
            </a:r>
            <a:r>
              <a:rPr lang="hu-HU" dirty="0" smtClean="0"/>
              <a:t>1600 dollár)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8975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165099"/>
            <a:ext cx="7704667" cy="1397001"/>
          </a:xfrm>
        </p:spPr>
        <p:txBody>
          <a:bodyPr/>
          <a:lstStyle/>
          <a:p>
            <a:r>
              <a:rPr lang="hu-HU" dirty="0" smtClean="0"/>
              <a:t>Az első IBM-PC (1981)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170" name="Picture 2" descr="IBM PC 19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1270000"/>
            <a:ext cx="6350000" cy="490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767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5633" y="228599"/>
            <a:ext cx="7704667" cy="116840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Microsoft alapítói- </a:t>
            </a:r>
            <a:br>
              <a:rPr lang="hu-HU" dirty="0" smtClean="0"/>
            </a:br>
            <a:r>
              <a:rPr lang="hu-HU" dirty="0" smtClean="0"/>
              <a:t>Bill </a:t>
            </a:r>
            <a:r>
              <a:rPr lang="hu-HU" dirty="0" err="1"/>
              <a:t>G</a:t>
            </a:r>
            <a:r>
              <a:rPr lang="hu-HU" dirty="0" err="1" smtClean="0"/>
              <a:t>ates</a:t>
            </a:r>
            <a:r>
              <a:rPr lang="hu-HU" dirty="0" smtClean="0"/>
              <a:t> és Paul Allen 1981ben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194" name="Picture 2" descr="Bill Gates és Paul Allen - 19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703" y="1730075"/>
            <a:ext cx="6472842" cy="493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271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99633" y="-241301"/>
            <a:ext cx="7704667" cy="1409701"/>
          </a:xfrm>
        </p:spPr>
        <p:txBody>
          <a:bodyPr/>
          <a:lstStyle/>
          <a:p>
            <a:r>
              <a:rPr lang="hu-HU" dirty="0" smtClean="0"/>
              <a:t>Az 5. generáció 1991-től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901700"/>
            <a:ext cx="7704667" cy="5098116"/>
          </a:xfrm>
        </p:spPr>
        <p:txBody>
          <a:bodyPr>
            <a:normAutofit/>
          </a:bodyPr>
          <a:lstStyle/>
          <a:p>
            <a:r>
              <a:rPr lang="hu-HU" dirty="0" err="1" smtClean="0"/>
              <a:t>Terrabytos</a:t>
            </a:r>
            <a:r>
              <a:rPr lang="hu-HU" dirty="0" smtClean="0"/>
              <a:t> háttértárak</a:t>
            </a:r>
          </a:p>
          <a:p>
            <a:r>
              <a:rPr lang="hu-HU" dirty="0" err="1" smtClean="0"/>
              <a:t>Gigabytos</a:t>
            </a:r>
            <a:r>
              <a:rPr lang="hu-HU" dirty="0" smtClean="0"/>
              <a:t> memória</a:t>
            </a:r>
          </a:p>
          <a:p>
            <a:r>
              <a:rPr lang="hu-HU" dirty="0" smtClean="0"/>
              <a:t>Optikai jeltovábbítás (fény )</a:t>
            </a:r>
          </a:p>
          <a:p>
            <a:r>
              <a:rPr lang="hu-HU" dirty="0" smtClean="0"/>
              <a:t>Több processzoros gépek</a:t>
            </a:r>
          </a:p>
          <a:p>
            <a:r>
              <a:rPr lang="hu-HU" dirty="0" smtClean="0"/>
              <a:t>Neumann-elvű gépek helyett párhuzamos működésű gépek</a:t>
            </a:r>
          </a:p>
          <a:p>
            <a:r>
              <a:rPr lang="hu-HU" dirty="0" smtClean="0"/>
              <a:t>Beszéd alapú interaktivitás (beszéd felismerés)</a:t>
            </a:r>
          </a:p>
          <a:p>
            <a:r>
              <a:rPr lang="hu-HU" dirty="0" smtClean="0"/>
              <a:t>Komplex problémák megoldására alkalmas gépek (mesterséges intelligencia)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963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1833" y="266699"/>
            <a:ext cx="7704667" cy="1346201"/>
          </a:xfrm>
        </p:spPr>
        <p:txBody>
          <a:bodyPr/>
          <a:lstStyle/>
          <a:p>
            <a:r>
              <a:rPr lang="hu-HU" dirty="0" smtClean="0"/>
              <a:t>A tétel címe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31333" y="1762592"/>
            <a:ext cx="7704667" cy="3332816"/>
          </a:xfrm>
        </p:spPr>
        <p:txBody>
          <a:bodyPr/>
          <a:lstStyle/>
          <a:p>
            <a:r>
              <a:rPr lang="hu-HU" dirty="0"/>
              <a:t>Vázolja fel a számítógépek fejlődését a 20. század közepétől napjainkig! Miként szokás generációkra osztani a számítógépeket? Sorolja fel és röviden jellemezze is ezeket!</a:t>
            </a:r>
          </a:p>
        </p:txBody>
      </p:sp>
    </p:spTree>
    <p:extLst>
      <p:ext uri="{BB962C8B-B14F-4D97-AF65-F5344CB8AC3E}">
        <p14:creationId xmlns:p14="http://schemas.microsoft.com/office/powerpoint/2010/main" val="6429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99633" y="419099"/>
            <a:ext cx="7704667" cy="1422401"/>
          </a:xfrm>
        </p:spPr>
        <p:txBody>
          <a:bodyPr/>
          <a:lstStyle/>
          <a:p>
            <a:r>
              <a:rPr lang="hu-HU" dirty="0" smtClean="0"/>
              <a:t>Előzmények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146300"/>
            <a:ext cx="7704667" cy="3853516"/>
          </a:xfrm>
        </p:spPr>
        <p:txBody>
          <a:bodyPr>
            <a:normAutofit/>
          </a:bodyPr>
          <a:lstStyle/>
          <a:p>
            <a:r>
              <a:rPr lang="hu-HU" dirty="0" smtClean="0"/>
              <a:t>A XX. század előtt mechanikus számológépeket fejlesztettek ki.</a:t>
            </a:r>
          </a:p>
          <a:p>
            <a:r>
              <a:rPr lang="hu-HU" dirty="0" smtClean="0"/>
              <a:t>Az elektromossághoz kapcsolódó kutatások hatására jelennek meg az elektromechanikus elven működő gépek</a:t>
            </a:r>
          </a:p>
          <a:p>
            <a:r>
              <a:rPr lang="hu-HU" dirty="0" smtClean="0"/>
              <a:t>A számítógépek fejlődése a II. világháború alatt gyorsult fel.</a:t>
            </a:r>
          </a:p>
          <a:p>
            <a:r>
              <a:rPr lang="hu-HU" dirty="0" smtClean="0"/>
              <a:t>Az elfogott, kódolt üzenetek megoldására használják őket</a:t>
            </a:r>
            <a:r>
              <a:rPr lang="hu-HU" dirty="0" smtClean="0">
                <a:sym typeface="Wingdings" panose="05000000000000000000" pitchFamily="2" charset="2"/>
              </a:rPr>
              <a:t> vagy  kódolásra!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340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7233" y="279399"/>
            <a:ext cx="7704667" cy="1231901"/>
          </a:xfrm>
        </p:spPr>
        <p:txBody>
          <a:bodyPr/>
          <a:lstStyle/>
          <a:p>
            <a:r>
              <a:rPr lang="hu-HU" dirty="0" smtClean="0"/>
              <a:t>A 0. generáció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11300"/>
            <a:ext cx="7704667" cy="3967817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II. világháború előtt kialakult, de már elektromos elven működő számítógépeket soroljuk a 0. generációba.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Elektromechanikus eleven működtek</a:t>
            </a:r>
          </a:p>
          <a:p>
            <a:r>
              <a:rPr lang="hu-HU" dirty="0" smtClean="0"/>
              <a:t>Ezek a gépek reléket alkalmaztak</a:t>
            </a:r>
          </a:p>
          <a:p>
            <a:r>
              <a:rPr lang="hu-HU" dirty="0" smtClean="0"/>
              <a:t>A relé az elektromos áram mágneses hatását kihasználva mechanikusan működő kapcsoló.</a:t>
            </a:r>
          </a:p>
          <a:p>
            <a:r>
              <a:rPr lang="hu-HU" dirty="0" smtClean="0"/>
              <a:t>Adattárolásra lyukkártyát, vagy lyukszalagot használtak</a:t>
            </a:r>
          </a:p>
          <a:p>
            <a:r>
              <a:rPr lang="hu-HU" dirty="0" smtClean="0"/>
              <a:t>Pl. Konrad </a:t>
            </a:r>
            <a:r>
              <a:rPr lang="hu-HU" dirty="0" err="1" smtClean="0"/>
              <a:t>Zuse</a:t>
            </a:r>
            <a:r>
              <a:rPr lang="hu-HU" dirty="0" smtClean="0"/>
              <a:t> által tervezett Z-1, Z-2 gépek tartoznak ide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069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6933" y="292099"/>
            <a:ext cx="7704667" cy="1143001"/>
          </a:xfrm>
        </p:spPr>
        <p:txBody>
          <a:bodyPr/>
          <a:lstStyle/>
          <a:p>
            <a:r>
              <a:rPr lang="hu-HU" dirty="0" smtClean="0"/>
              <a:t>Az 1. generációs gépek (1943-1958)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56733" y="1689100"/>
            <a:ext cx="7704667" cy="4521200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A II. </a:t>
            </a:r>
            <a:r>
              <a:rPr lang="hu-HU" dirty="0" err="1" smtClean="0"/>
              <a:t>vh</a:t>
            </a:r>
            <a:r>
              <a:rPr lang="hu-HU" dirty="0" smtClean="0"/>
              <a:t>. alatt, katonai célokra jelentek meg az első elektronikus számítógépek.</a:t>
            </a:r>
          </a:p>
          <a:p>
            <a:r>
              <a:rPr lang="hu-HU" dirty="0" smtClean="0"/>
              <a:t>Már elektroncsöveket használnak</a:t>
            </a:r>
            <a:r>
              <a:rPr lang="hu-HU" dirty="0" smtClean="0">
                <a:sym typeface="Wingdings" panose="05000000000000000000" pitchFamily="2" charset="2"/>
              </a:rPr>
              <a:t> gyorsabb mint a relé, nincs mechanikus mozgás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Drágák, nagyok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Programozni csak gépi kódban lehet bonyolult, nehézkes</a:t>
            </a:r>
            <a:endParaRPr lang="hu-HU" dirty="0" smtClean="0"/>
          </a:p>
          <a:p>
            <a:r>
              <a:rPr lang="hu-HU" dirty="0" smtClean="0"/>
              <a:t>Az első ilyen gép az ENIAC (</a:t>
            </a:r>
            <a:r>
              <a:rPr lang="en-US" dirty="0"/>
              <a:t>Electronic Numerical Integrator And </a:t>
            </a:r>
            <a:r>
              <a:rPr lang="en-US" dirty="0" smtClean="0"/>
              <a:t>Computer</a:t>
            </a:r>
            <a:r>
              <a:rPr lang="hu-HU" dirty="0" smtClean="0"/>
              <a:t>)</a:t>
            </a:r>
          </a:p>
          <a:p>
            <a:r>
              <a:rPr lang="hu-HU" dirty="0" smtClean="0"/>
              <a:t> Perifériák egyedileg készülnek</a:t>
            </a:r>
          </a:p>
          <a:p>
            <a:r>
              <a:rPr lang="hu-HU" dirty="0" smtClean="0"/>
              <a:t>1951-ben már kereskedelmi forgalomban is kapható ilyen gép az USA-ban (UNIVAC)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72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9932" y="431799"/>
            <a:ext cx="7704667" cy="1143001"/>
          </a:xfrm>
        </p:spPr>
        <p:txBody>
          <a:bodyPr/>
          <a:lstStyle/>
          <a:p>
            <a:r>
              <a:rPr lang="hu-HU" dirty="0" smtClean="0"/>
              <a:t>Az ENIAC számítógép (1946)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55800"/>
            <a:ext cx="8060267" cy="4221817"/>
          </a:xfrm>
        </p:spPr>
        <p:txBody>
          <a:bodyPr>
            <a:normAutofit/>
          </a:bodyPr>
          <a:lstStyle/>
          <a:p>
            <a:r>
              <a:rPr lang="hu-HU" dirty="0" smtClean="0"/>
              <a:t>17 ezer darab  elektroncsövet tartalmaz</a:t>
            </a:r>
          </a:p>
          <a:p>
            <a:r>
              <a:rPr lang="hu-HU" dirty="0" smtClean="0"/>
              <a:t>2,5 m magas,40 m hosszú, 30 tonna súlyú</a:t>
            </a:r>
          </a:p>
          <a:p>
            <a:r>
              <a:rPr lang="hu-HU" dirty="0" smtClean="0"/>
              <a:t>Katonai feladatokra készült</a:t>
            </a:r>
            <a:r>
              <a:rPr lang="hu-HU" dirty="0" smtClean="0">
                <a:sym typeface="Wingdings" panose="05000000000000000000" pitchFamily="2" charset="2"/>
              </a:rPr>
              <a:t> rakéta röppálya számolás</a:t>
            </a:r>
            <a:endParaRPr lang="hu-HU" dirty="0" smtClean="0"/>
          </a:p>
          <a:p>
            <a:r>
              <a:rPr lang="hu-HU" dirty="0" smtClean="0"/>
              <a:t>Bonyolult számításokra használják (másodfokú differenciál egyenletek megoldása)</a:t>
            </a:r>
          </a:p>
          <a:p>
            <a:r>
              <a:rPr lang="hu-HU" dirty="0" smtClean="0"/>
              <a:t>10-es számrendszerben működött</a:t>
            </a:r>
          </a:p>
          <a:p>
            <a:r>
              <a:rPr lang="hu-HU" dirty="0" smtClean="0"/>
              <a:t>20 darab regiszterben tárolják az adatokat (10 számjegyen)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4033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23433" y="279400"/>
            <a:ext cx="7704667" cy="11684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ENIAC működés közben (1946-55)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https://upload.wikimedia.org/wikipedia/commons/thumb/4/4e/Eniac.jpg/1024px-Eni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1" y="1447800"/>
            <a:ext cx="7171266" cy="481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68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09133" y="203199"/>
            <a:ext cx="7704667" cy="1346201"/>
          </a:xfrm>
        </p:spPr>
        <p:txBody>
          <a:bodyPr/>
          <a:lstStyle/>
          <a:p>
            <a:r>
              <a:rPr lang="hu-HU" dirty="0" smtClean="0"/>
              <a:t>A 2. generáció (1958-1965)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42707"/>
            <a:ext cx="7704667" cy="409481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Megjelenik a félvezető (tranzisztor) alkalmazása</a:t>
            </a:r>
          </a:p>
          <a:p>
            <a:r>
              <a:rPr lang="hu-HU" dirty="0" smtClean="0"/>
              <a:t>Üzembiztosabb, kisebb méret</a:t>
            </a:r>
          </a:p>
          <a:p>
            <a:r>
              <a:rPr lang="hu-HU" dirty="0" smtClean="0"/>
              <a:t>Kisebb energia felhasználás, mint az elektroncsőnél</a:t>
            </a:r>
          </a:p>
          <a:p>
            <a:r>
              <a:rPr lang="hu-HU" dirty="0" smtClean="0"/>
              <a:t>Ferritgyűrűs memória</a:t>
            </a:r>
          </a:p>
          <a:p>
            <a:r>
              <a:rPr lang="hu-HU" dirty="0" smtClean="0"/>
              <a:t>Háttértárként megjelenik a mágneslemez, mágnesszalag</a:t>
            </a:r>
          </a:p>
          <a:p>
            <a:r>
              <a:rPr lang="hu-HU" dirty="0" smtClean="0"/>
              <a:t>Megjelennek a magas szintű programozási nyelvek (1957-Fortran )</a:t>
            </a:r>
          </a:p>
          <a:p>
            <a:r>
              <a:rPr lang="hu-HU" dirty="0" smtClean="0"/>
              <a:t>Már nem egyedi gépek készülnek</a:t>
            </a:r>
            <a:r>
              <a:rPr lang="hu-HU" dirty="0" smtClean="0">
                <a:sym typeface="Wingdings" panose="05000000000000000000" pitchFamily="2" charset="2"/>
              </a:rPr>
              <a:t> gépcsaládok, azonos felépítésű, eltérő teljesítményű gépek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64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4311" y="190500"/>
            <a:ext cx="7704667" cy="1478616"/>
          </a:xfrm>
        </p:spPr>
        <p:txBody>
          <a:bodyPr/>
          <a:lstStyle/>
          <a:p>
            <a:r>
              <a:rPr lang="hu-HU" dirty="0" smtClean="0"/>
              <a:t>2. generációs számítógép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http://www.tferi.hu/konyv5/ibm70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064" y="1372253"/>
            <a:ext cx="7266180" cy="477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0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114</TotalTime>
  <Words>558</Words>
  <Application>Microsoft Office PowerPoint</Application>
  <PresentationFormat>Diavetítés a képernyőre (4:3 oldalarány)</PresentationFormat>
  <Paragraphs>73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3" baseType="lpstr">
      <vt:lpstr>Arial</vt:lpstr>
      <vt:lpstr>Corbel</vt:lpstr>
      <vt:lpstr>Wingdings</vt:lpstr>
      <vt:lpstr>Parallaxis</vt:lpstr>
      <vt:lpstr>Informatikai eszközök a XX.században</vt:lpstr>
      <vt:lpstr>A tétel címe</vt:lpstr>
      <vt:lpstr>Előzmények</vt:lpstr>
      <vt:lpstr>A 0. generáció jellemzői</vt:lpstr>
      <vt:lpstr>Az 1. generációs gépek (1943-1958)</vt:lpstr>
      <vt:lpstr>Az ENIAC számítógép (1946)</vt:lpstr>
      <vt:lpstr>Az ENIAC működés közben (1946-55)</vt:lpstr>
      <vt:lpstr>A 2. generáció (1958-1965)</vt:lpstr>
      <vt:lpstr>2. generációs számítógép</vt:lpstr>
      <vt:lpstr>A 3. generáció (1965-1971)</vt:lpstr>
      <vt:lpstr>Integrált áramkör (IC)</vt:lpstr>
      <vt:lpstr>3. generációs számítógép</vt:lpstr>
      <vt:lpstr>4. Generáció (1972-1990)</vt:lpstr>
      <vt:lpstr>Az első mikroprocesszor  (Intel 4004)</vt:lpstr>
      <vt:lpstr>Az első otthonra tervezett gép az Apple—től (1976)</vt:lpstr>
      <vt:lpstr>Az IBM személyi számítógépe-1981</vt:lpstr>
      <vt:lpstr>Az első IBM-PC (1981)</vt:lpstr>
      <vt:lpstr>A Microsoft alapítói-  Bill Gates és Paul Allen 1981ben</vt:lpstr>
      <vt:lpstr>Az 5. generáció 1991-től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Informatikai eszközök a XX.században</dc:title>
  <dc:creator>Misi</dc:creator>
  <cp:lastModifiedBy>Tanuló</cp:lastModifiedBy>
  <cp:revision>19</cp:revision>
  <dcterms:created xsi:type="dcterms:W3CDTF">2016-04-17T10:23:36Z</dcterms:created>
  <dcterms:modified xsi:type="dcterms:W3CDTF">2016-12-08T11:09:45Z</dcterms:modified>
</cp:coreProperties>
</file>